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Epilogue" panose="020B0604020202020204" charset="0"/>
      <p:regular r:id="rId37"/>
      <p:bold r:id="rId38"/>
      <p:italic r:id="rId39"/>
      <p:boldItalic r:id="rId40"/>
    </p:embeddedFont>
    <p:embeddedFont>
      <p:font typeface="Fraunces" panose="020B0604020202020204" charset="0"/>
      <p:regular r:id="rId41"/>
      <p:bold r:id="rId42"/>
      <p:italic r:id="rId43"/>
      <p:boldItalic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ujA5E++DlUWWpP1npVDNq+eB1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Fraunces"/>
              <a:buNone/>
            </a:pPr>
            <a:r>
              <a:rPr lang="en-US" sz="5249" b="0" i="0" u="none" strike="noStrike" cap="non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Credit Card Fraud Detection Project</a:t>
            </a:r>
            <a:endParaRPr sz="524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0" i="0" u="none" strike="noStrike" cap="non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Enhancing security through advanced analytics. Learn how to detect and prevent credit card fraud using data-driven insights.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1299686" y="5400556"/>
            <a:ext cx="3497580" cy="38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Epilogue"/>
              <a:buNone/>
            </a:pPr>
            <a:r>
              <a:rPr lang="en-US" sz="2187" b="1" dirty="0" err="1">
                <a:solidFill>
                  <a:srgbClr val="EBECEF"/>
                </a:solidFill>
                <a:latin typeface="Epilogue"/>
                <a:ea typeface="Calibri"/>
                <a:cs typeface="Calibri"/>
                <a:sym typeface="Epilogue"/>
              </a:rPr>
              <a:t>Adharsh</a:t>
            </a:r>
            <a:r>
              <a:rPr lang="en-US" sz="2187" b="1" dirty="0">
                <a:solidFill>
                  <a:srgbClr val="EBECEF"/>
                </a:solidFill>
                <a:latin typeface="Epilogue"/>
                <a:ea typeface="Calibri"/>
                <a:cs typeface="Calibri"/>
                <a:sym typeface="Epilogue"/>
              </a:rPr>
              <a:t> P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838259" y="5428655"/>
            <a:ext cx="355402" cy="33599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6037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/>
          <p:nvPr/>
        </p:nvSpPr>
        <p:spPr>
          <a:xfrm>
            <a:off x="6319599" y="1910001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6319599" y="2937629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6319599" y="3542943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6319599" y="5358884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6319599" y="5964198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4060371" y="108857"/>
            <a:ext cx="10287000" cy="156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Gender Distribution: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Females: 54.7%, Males: 45.3%.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Transaction Amount Patterns: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Normal transactions: &lt;$200.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Fraudulent transactions peak: $300-$1000.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Spending Categories vs Fraud: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Fraud more in 'Shopping_net,' 'Grocery_pos,' 'misc_net.'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'Home' and 'kids_pets' have fewer frauds.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Age vs Fraud: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Potential fraud higher in ages 50-65.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Cyclicality of Credit Card Fraud: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Fraud peaks around midnight.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Weekly: Normal peaks Mon &amp; Sun, frauds spread.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Monthly: Fraud concentrated Jan-May.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Seasonal Trend: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Transactions peak in summer, fraud slightly higher.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State vs Fraud: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Significant variations across states.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Correlation Analysis: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Strong positive correlations (merch_lat with lat, merch_long with long).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Weak correlations: city_pop and age, merch_lat and age, lat and age.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No significant correlations with transaction amount, unix_time, and others.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Key Points on Correlations: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Correlation doesn't imply causation.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Consider advanced techniques for a comprehensive analysis.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Overall Message: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Insights provide a clear understanding of transaction patterns, spending categories, age, temporal trends, and geographical influences on fraud.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46485" y="261257"/>
            <a:ext cx="381794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3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 insights from the Exploratory Data Analysis (EDA):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Dataset Features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Get insights into the key features of the credit card fraud dataset.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Analyze transaction volume, involving 1000 customers and 800 merchants.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Explore features such as credit card number, merchant, amount, gender, and more.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/>
          <p:nvPr/>
        </p:nvSpPr>
        <p:spPr>
          <a:xfrm>
            <a:off x="6319599" y="2623661"/>
            <a:ext cx="655320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Numerical Data Analysis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6675001" y="3651290"/>
            <a:ext cx="7122200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Analyze transaction amounts, ranging from 1 to 28,948.90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6675001" y="4095512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Explore the mean amount of 70.35 USD and the standard deviation of 160.32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6675001" y="4895136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Investigate ZIP codes, coordinates, and city populations for further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/>
          <p:nvPr/>
        </p:nvSpPr>
        <p:spPr>
          <a:xfrm>
            <a:off x="0" y="-21516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/>
          <p:nvPr/>
        </p:nvSpPr>
        <p:spPr>
          <a:xfrm>
            <a:off x="6319599" y="925473"/>
            <a:ext cx="674370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Fraud Detection Timeline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66307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69028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64028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6576596" y="2168366"/>
            <a:ext cx="152400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24"/>
              <a:buFont typeface="Fraunces"/>
              <a:buNone/>
            </a:pPr>
            <a:r>
              <a:rPr lang="en-US" sz="2624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7874913" y="2175272"/>
            <a:ext cx="240792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Dataset Collection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7874913" y="2655689"/>
            <a:ext cx="592228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Collect credit card transaction data from various sources.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69028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64028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6549926" y="4026098"/>
            <a:ext cx="205740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24"/>
              <a:buFont typeface="Fraunces"/>
              <a:buNone/>
            </a:pPr>
            <a:r>
              <a:rPr lang="en-US" sz="2624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7874913" y="4033004"/>
            <a:ext cx="258318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 Preprocessing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7874913" y="4513421"/>
            <a:ext cx="592228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Clean and prepare the dataset for analysis by removing duplicates and handling missing values.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69028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64028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6561356" y="5883831"/>
            <a:ext cx="182880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24"/>
              <a:buFont typeface="Fraunces"/>
              <a:buNone/>
            </a:pPr>
            <a:r>
              <a:rPr lang="en-US" sz="2624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7874913" y="5890736"/>
            <a:ext cx="268986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Feature Engineering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874913" y="6371153"/>
            <a:ext cx="592228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Create meaningful features from the raw data to improve fraud detection accuracy.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/>
          <p:nvPr/>
        </p:nvSpPr>
        <p:spPr>
          <a:xfrm>
            <a:off x="4490799" y="1649016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Next Steps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44907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>
            <a:off x="4726781" y="2912626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Model Training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4726781" y="3393043"/>
            <a:ext cx="4070152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Train machine learning algorithms on the prepared dataset to detect fraudulent transactions.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92550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>
            <a:off x="9491067" y="2912626"/>
            <a:ext cx="229362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Model Evaluation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9491067" y="3393043"/>
            <a:ext cx="4070152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Evaluate the performance of the trained models using appropriate metrics and validation techniques.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44907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00" cap="flat" cmpd="sng">
            <a:solidFill>
              <a:srgbClr val="303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4726781" y="5153382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87"/>
              <a:buFont typeface="Fraunces"/>
              <a:buNone/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Deployment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4726781" y="5633799"/>
            <a:ext cx="883443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Implement the fraud detection model in real-world scenarios to enhance security and prevent financial losses.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/>
          <p:nvPr/>
        </p:nvSpPr>
        <p:spPr>
          <a:xfrm>
            <a:off x="833199" y="2942868"/>
            <a:ext cx="696468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Determining the Objective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833199" y="3970496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Problem Statement: Credit Card Fraud Detection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833199" y="4575810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Objective: Develop ML model, Conduct Cost-Benefit Analysis, Provide Recommendations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1263442" y="733352"/>
            <a:ext cx="7848285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Summary Statistics Interpretation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2037993" y="1943576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Transaction Amount (amt):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2393394" y="2548890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Ranged widely from 1 to 28,948.90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2393394" y="2993112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Mean amount: 70.35 USD, SD: 160.32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2393394" y="3437334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75% of transactions below 83.14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2037993" y="4042648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ZIP Code (zip):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Diverse values with a mean of 48,800.07.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2037993" y="5253276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Geographic Coordinates (lat and long):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2393394" y="5858589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Broad geographical spread with mean lat: 38.54, long: -90.23.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2037993" y="6463903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City Population (city_pop):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2393394" y="7069217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Significant variation, mean: 88,824.44, max: 2,906,700.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/>
          <p:nvPr/>
        </p:nvSpPr>
        <p:spPr>
          <a:xfrm>
            <a:off x="9649609" y="0"/>
            <a:ext cx="4980791" cy="8229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9608" y="0"/>
            <a:ext cx="4980791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2037993" y="1410176"/>
            <a:ext cx="678942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Categorical Data Analysis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2037993" y="2548890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Merchant Information: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2393394" y="3154204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Various merchants with "fraud_Kilback LLC" having the highest frequency.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2393394" y="3598426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693 unique merchants in the dataset.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Transaction Categories: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Various categories with "gas_transport" having the highest frequency.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"Travel" category with the fewest transactions.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2037993" y="5858589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Transaction Amount Subset: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2393394" y="6463903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Examined a subset with entries ranging from 1.06 to 1,376.04 USD.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0" y="-166517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>
            <a:off x="171449" y="657167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Model Building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223835" y="1443811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Models Used: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579236" y="2138004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Logistic Regression, Random Forest, XGBoost, Decision Tree.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171449" y="2738793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Performance Metrics: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579236" y="3475791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Accuracy, Precision, Recall, F1-Score.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171449" y="4094322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Random Forest Model: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526850" y="4982586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Achieved an accuracy of 99.78% with a precision of 94% and recall of 75%.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7652" y="657167"/>
            <a:ext cx="2968211" cy="269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91975" y="675301"/>
            <a:ext cx="2968210" cy="26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7652" y="3593902"/>
            <a:ext cx="2968211" cy="260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91975" y="3580398"/>
            <a:ext cx="2968211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0" y="19664"/>
            <a:ext cx="14630400" cy="8229600"/>
          </a:xfrm>
          <a:prstGeom prst="rect">
            <a:avLst/>
          </a:prstGeom>
          <a:solidFill>
            <a:srgbClr val="080E26"/>
          </a:solidFill>
          <a:ln w="1212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392566" y="189582"/>
            <a:ext cx="4343400" cy="60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25"/>
              <a:buFont typeface="Fraunces"/>
              <a:buNone/>
            </a:pPr>
            <a:r>
              <a:rPr lang="en-US" sz="3825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Evaluation Metrics</a:t>
            </a:r>
            <a:endParaRPr sz="3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392566" y="992639"/>
            <a:ext cx="9229725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Epilogue"/>
              <a:buNone/>
            </a:pPr>
            <a:r>
              <a:rPr lang="en-US" sz="153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Random Forest Metrics:</a:t>
            </a:r>
            <a:r>
              <a:rPr lang="en-US" sz="153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Accuracy, Precision, Recall, F1-Score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54" y="2099856"/>
            <a:ext cx="3897788" cy="27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/>
          <p:nvPr/>
        </p:nvSpPr>
        <p:spPr>
          <a:xfrm>
            <a:off x="2700338" y="5054441"/>
            <a:ext cx="4377809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alibri"/>
              <a:buNone/>
            </a:pP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2700338" y="5540097"/>
            <a:ext cx="4377809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alibri"/>
              <a:buNone/>
            </a:pP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2700338" y="6025753"/>
            <a:ext cx="4377809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alibri"/>
              <a:buNone/>
            </a:pP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2700338" y="6511409"/>
            <a:ext cx="4377809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alibri"/>
              <a:buNone/>
            </a:pP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2700338" y="6997065"/>
            <a:ext cx="4377809" cy="3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alibri"/>
              <a:buNone/>
            </a:pP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654" y="2099856"/>
            <a:ext cx="3704450" cy="291366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7559873" y="5319832"/>
            <a:ext cx="4377809" cy="2156698"/>
          </a:xfrm>
          <a:prstGeom prst="roundRect">
            <a:avLst>
              <a:gd name="adj" fmla="val 4054"/>
            </a:avLst>
          </a:prstGeom>
          <a:solidFill>
            <a:srgbClr val="181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/>
          <p:nvPr/>
        </p:nvSpPr>
        <p:spPr>
          <a:xfrm>
            <a:off x="7550229" y="5319832"/>
            <a:ext cx="5839200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7744539" y="5465564"/>
            <a:ext cx="5155032" cy="186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Consolas"/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Accuracy of Test Data:  99.88249457009748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Consolas"/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True Positive Ratio : 72.96037296037296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Consolas"/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False Positive Rato : 0.013187035518286623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Consolas"/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Precision : 95.54334554334555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0"/>
              <a:buFont typeface="Consolas"/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F1 - Score : 82.73856727464975</a:t>
            </a:r>
            <a:endParaRPr sz="15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903514" y="5316550"/>
            <a:ext cx="4626429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 txBox="1"/>
          <p:nvPr/>
        </p:nvSpPr>
        <p:spPr>
          <a:xfrm>
            <a:off x="903514" y="5465564"/>
            <a:ext cx="5600955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Accuracy of Train Data:  100.0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Precision : 100.00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Recall    : 99.98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30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F1 – Score :99.99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2037993" y="3145631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Introduction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Uncover the importance of credit card fraud detection in today's digital world.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Explore the financial and trust implications of fraud for individuals and businesses.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2037993" y="1349216"/>
            <a:ext cx="525018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Feature Importance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2037993" y="2487930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Top Features: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2393394" y="3093244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log_amt (Logarithm of Transaction Amount)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2393394" y="3537466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category_grocery_pos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0"/>
          <p:cNvSpPr/>
          <p:nvPr/>
        </p:nvSpPr>
        <p:spPr>
          <a:xfrm>
            <a:off x="2393394" y="3981688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category_misc_net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/>
          <p:nvPr/>
        </p:nvSpPr>
        <p:spPr>
          <a:xfrm>
            <a:off x="2393394" y="4425910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category_shopping_net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0"/>
          <p:cNvSpPr/>
          <p:nvPr/>
        </p:nvSpPr>
        <p:spPr>
          <a:xfrm>
            <a:off x="2393394" y="4870133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category_travel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2037993" y="5475446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Insights: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2393394" y="6080760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Unusual log-transformed amounts flagged for potential fraud.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2393394" y="6524982"/>
            <a:ext cx="10199013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Certain spending categories show higher susceptibility to fraud.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0" y="49718"/>
            <a:ext cx="14630400" cy="8237815"/>
          </a:xfrm>
          <a:prstGeom prst="rect">
            <a:avLst/>
          </a:prstGeom>
          <a:solidFill>
            <a:srgbClr val="080E26"/>
          </a:solidFill>
          <a:ln w="1142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72"/>
            <a:ext cx="14630400" cy="22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/>
          <p:nvPr/>
        </p:nvSpPr>
        <p:spPr>
          <a:xfrm>
            <a:off x="206829" y="2456446"/>
            <a:ext cx="3669268" cy="57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Factors Impacting Fraud Transactions:</a:t>
            </a:r>
            <a:endParaRPr/>
          </a:p>
          <a:p>
            <a:pPr marL="0" marR="0" lvl="0" indent="0" algn="l" rtl="0">
              <a:lnSpc>
                <a:spcPct val="1249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12"/>
              <a:buFont typeface="Calibri"/>
              <a:buNone/>
            </a:pPr>
            <a:endParaRPr sz="361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97972" y="3646170"/>
            <a:ext cx="13378542" cy="4365716"/>
          </a:xfrm>
          <a:prstGeom prst="roundRect">
            <a:avLst>
              <a:gd name="adj" fmla="val 2020"/>
            </a:avLst>
          </a:prstGeom>
          <a:noFill/>
          <a:ln w="114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>
            <a:off x="326572" y="3580753"/>
            <a:ext cx="13149942" cy="436571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72" y="4337049"/>
            <a:ext cx="3975378" cy="22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/>
          <p:nvPr/>
        </p:nvSpPr>
        <p:spPr>
          <a:xfrm>
            <a:off x="7502366" y="3775234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2969300" y="6135648"/>
            <a:ext cx="8691801" cy="52875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3152656" y="6253282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7502366" y="6253282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3152656" y="6782038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7502366" y="6782038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2969300" y="7193161"/>
            <a:ext cx="8691801" cy="52875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3152656" y="7310795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7502366" y="7310795"/>
            <a:ext cx="3975378" cy="29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5"/>
              <a:buFont typeface="Calibri"/>
              <a:buNone/>
            </a:pPr>
            <a:endParaRPr sz="14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1"/>
          <p:cNvSpPr txBox="1"/>
          <p:nvPr/>
        </p:nvSpPr>
        <p:spPr>
          <a:xfrm>
            <a:off x="4767942" y="3827260"/>
            <a:ext cx="6709801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1.log_amt (Logarithm of Transaction Amount):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2.category_grocery_pos: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3.category_misc_net: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4.category_shopping_net: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5.category_travel: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6.amt (Transaction Amount)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7.city_pop (City Population)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8.hour (Transaction Hour)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9.age (Customer Age)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category_gas_transport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/>
          <p:nvPr/>
        </p:nvSpPr>
        <p:spPr>
          <a:xfrm>
            <a:off x="372478" y="275926"/>
            <a:ext cx="512064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Strategic Approach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2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206829" y="1420178"/>
            <a:ext cx="13770429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Overview of your strategic approach for fraud detection: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Comprehensive Analysis         :  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In-depth examination of various transaction features.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Pattern Identification              : 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Goal: Identify patterns linked to fraudulent activities.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Leveraging Technology            :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Use of machine learning and statistical methods.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Enhanced Fraud Detection      :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Objective: Strengthen fraud detection capabilities.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Customer Security Focus         :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Aim: Ensure a secure financial environment for customers.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Strategic Implementation         :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Adoption of strategic methods for effective fraud prevention.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Advanced Techniques              : 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Utilization of machine learning for sophisticated analysis.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Statistical Methods                  :  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Incorporation of statistical tools for robust insights.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Continuous Improvement       :               </a:t>
            </a:r>
            <a:r>
              <a:rPr lang="en-US" sz="18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Commitment to ongoing enhancements in fraud prevention.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Customer-Centric Approach: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Prioritization of customer security and trust.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3"/>
          <p:cNvSpPr/>
          <p:nvPr/>
        </p:nvSpPr>
        <p:spPr>
          <a:xfrm>
            <a:off x="833199" y="827315"/>
            <a:ext cx="7477601" cy="177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Proposal:- 1 </a:t>
            </a:r>
            <a:endParaRPr/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Biometric Confirmation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Introducing Fingerprint Authentication can provide numerous benefits for secure user verification. Our implementation strategy ensures a seamless experience while providing an extra layer of security. Advantages include faster login times and reduced risk of password breaches.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4"/>
          <p:cNvSpPr/>
          <p:nvPr/>
        </p:nvSpPr>
        <p:spPr>
          <a:xfrm>
            <a:off x="2037993" y="1239798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Benifit 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4"/>
          <p:cNvSpPr/>
          <p:nvPr/>
        </p:nvSpPr>
        <p:spPr>
          <a:xfrm>
            <a:off x="2037993" y="2267426"/>
            <a:ext cx="10554414" cy="4722257"/>
          </a:xfrm>
          <a:prstGeom prst="roundRect">
            <a:avLst>
              <a:gd name="adj" fmla="val 2117"/>
            </a:avLst>
          </a:prstGeom>
          <a:noFill/>
          <a:ln w="13800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2079426" y="2445091"/>
            <a:ext cx="10526792" cy="405753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Reduced Fraud Risk: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Physical presence required for transactions.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Minimizes unauthorized transaction risks.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Customer Trust: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Demonstrates commitment to safeguarding assets.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Builds trust and confidence.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Mobile Adaptability: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Aligned with mobile transaction trends.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Secure and convenient for on-the-go users.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Strategic Security Reinforcement: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Incorporating fingerprint authentication is a strategic move.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Best Practices Alignment: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Aligns with industry security best practices.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Leadership Position: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Establishes leadership in ensuring financial services' security.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4"/>
          <p:cNvSpPr/>
          <p:nvPr/>
        </p:nvSpPr>
        <p:spPr>
          <a:xfrm>
            <a:off x="2273975" y="2422088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2273975" y="2910721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4"/>
          <p:cNvSpPr/>
          <p:nvPr/>
        </p:nvSpPr>
        <p:spPr>
          <a:xfrm>
            <a:off x="2273975" y="3399353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2273975" y="3887986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2273975" y="4376618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2273975" y="4865251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2273975" y="5353883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2273975" y="5842516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/>
          <p:nvPr/>
        </p:nvSpPr>
        <p:spPr>
          <a:xfrm>
            <a:off x="7541181" y="2422088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2051804" y="6338768"/>
            <a:ext cx="10526792" cy="63710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4"/>
          <p:cNvSpPr/>
          <p:nvPr/>
        </p:nvSpPr>
        <p:spPr>
          <a:xfrm>
            <a:off x="2273975" y="6479619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7541181" y="6479619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5"/>
          <p:cNvSpPr/>
          <p:nvPr/>
        </p:nvSpPr>
        <p:spPr>
          <a:xfrm>
            <a:off x="833198" y="1171575"/>
            <a:ext cx="7477601" cy="266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Proposal:- 2 </a:t>
            </a:r>
            <a:endParaRPr/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Two-Step Verification</a:t>
            </a:r>
            <a:endParaRPr/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4374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FINGERPRINT :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833197" y="4786780"/>
            <a:ext cx="7477601" cy="248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Considering the vulnerability of elderly customers to fraudulent activities, our Two-Step Verification system combines iris and fingerprint recognition for enhanced security. It offers advantages such as enhanced security, user-friendly experience, and accessibility features. Implementation steps include customer engagement, education campaign, enrollment support, test phase, gradual rollout, and continuous support.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147399" y="112038"/>
            <a:ext cx="7477601" cy="288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Proposal - Two-Step Verification</a:t>
            </a:r>
            <a:endParaRPr/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4374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Iris or Face Recognition 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6"/>
          <p:cNvSpPr/>
          <p:nvPr/>
        </p:nvSpPr>
        <p:spPr>
          <a:xfrm>
            <a:off x="833199" y="3001566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Background:</a:t>
            </a:r>
            <a:endParaRPr/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Elderly customers are often targeted by fraudulent activities.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833199" y="3962281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Two-Step Verification:</a:t>
            </a:r>
            <a:endParaRPr/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Combines iris and fingerprint recognition for enhanced security.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833199" y="4922996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Advantages:</a:t>
            </a: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Enhanced Security, User-Friendly, Accessibility Features.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833199" y="5883712"/>
            <a:ext cx="7477601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Implementation Steps:</a:t>
            </a: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/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Customer Engagement, Education Campaign, Enrollment Support, Test Phase, Gradual Rollout, Continuous Support.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97167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80E26"/>
          </a:solidFill>
          <a:ln w="1307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/>
          <p:nvPr/>
        </p:nvSpPr>
        <p:spPr>
          <a:xfrm>
            <a:off x="393144" y="448866"/>
            <a:ext cx="4224814" cy="66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8"/>
              <a:buFont typeface="Fraunces"/>
              <a:buNone/>
            </a:pPr>
            <a:r>
              <a:rPr lang="en-US" sz="4158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Advantages </a:t>
            </a:r>
            <a:endParaRPr sz="41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2298144" y="1557933"/>
            <a:ext cx="10034111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1091089" y="1822014"/>
            <a:ext cx="10034111" cy="575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Enhanced Security for Elderly Customers - Two-Step Verification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Iris Recognition: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High Security: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Utilizes unique patterns in the iris for authentication.</a:t>
            </a:r>
            <a:endParaRPr/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Offers a level of security beyond traditional methods.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Non-Intrusive: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Non-intrusive method for enhanced user comfort.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Fingerprint Authentication: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Complementary Security Layer: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Adds an extra layer of security in conjunction with iris recognition.</a:t>
            </a:r>
            <a:endParaRPr/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Widely accepted and convenient biometric method.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Seamless User Experience: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Ensures a smooth and user-friendly authentication process.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Holistic Security Approach: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Combining iris recognition and fingerprint authentication for robust security.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User-Centric Design: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Prioritizing security without compromising user experience.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Enhanced Protection: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Two-step verification ensures heightened protection for elderly customers.</a:t>
            </a:r>
            <a:endParaRPr/>
          </a:p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2298144" y="5586770"/>
            <a:ext cx="10034111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2298144" y="6162318"/>
            <a:ext cx="10034111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2298144" y="6737866"/>
            <a:ext cx="10034111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2298144" y="7313414"/>
            <a:ext cx="10034111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" name="Google Shape;475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8"/>
          <p:cNvSpPr/>
          <p:nvPr/>
        </p:nvSpPr>
        <p:spPr>
          <a:xfrm>
            <a:off x="2037993" y="1002030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2037993" y="2029658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1090936" y="2385060"/>
            <a:ext cx="10554414" cy="438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Enhanced Security: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High Security Standard: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Combining iris and fingerprint recognition raises the security bar significantly.</a:t>
            </a:r>
            <a:endParaRPr/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Challenging for fraudsters to gain unauthorized access.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User-Friendly for Elderly Customers: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Designed for Ease: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Tailored to address potential challenges elderly customers may face with traditional security methods.</a:t>
            </a:r>
            <a:endParaRPr/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Ensures a user-friendly experience.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Accessibility Features: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Inclusive Design: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Compatibility with accessibility features to accommodate customers with diverse needs.</a:t>
            </a:r>
            <a:endParaRPr/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8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2037993" y="6872168"/>
            <a:ext cx="10554414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8"/>
          <p:cNvSpPr txBox="1"/>
          <p:nvPr/>
        </p:nvSpPr>
        <p:spPr>
          <a:xfrm>
            <a:off x="424543" y="742068"/>
            <a:ext cx="100584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Advantages of Two-Step Verification:</a:t>
            </a:r>
            <a:endParaRPr sz="32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022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/>
          <p:nvPr/>
        </p:nvSpPr>
        <p:spPr>
          <a:xfrm>
            <a:off x="412739" y="383381"/>
            <a:ext cx="3300889" cy="51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28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Implementation Strategy:</a:t>
            </a:r>
            <a:endParaRPr sz="36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9"/>
              <a:buFont typeface="Calibri"/>
              <a:buNone/>
            </a:pPr>
            <a:endParaRPr sz="3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935253" y="1353264"/>
            <a:ext cx="12715433" cy="688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Customer Engagement: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Informative Communication: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Initiate a communication plan highlighting security benefits and user-friendly aspects.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Emphasize the ease of use.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Education Campaign: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Guided Enrollment: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Provide tutorials and FAQs for a smooth enrollment process.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Ensure elderly customers are well-guided through the steps.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Enrollment Support: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Dedicated Assistance: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Establish dedicated support channels for secure enrollment of iris and fingerprints.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Address any concerns promptly.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Test Phase: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Reliability Assurance: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Conduct thorough testing to ensure the reliability and accuracy of the dual verification process.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Gradual Rollout: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Pilot Implementation: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Initiate a pilot phase with a select group of elderly customers.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Gather feedback and make necessary adjustments.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Continuous Support: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Ongoing Assistance: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Maintain continuous support to address concerns or queries.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Ensure a smooth transition for elderly customers.</a:t>
            </a:r>
            <a:endParaRPr/>
          </a:p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3395424" y="211657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3395424" y="346531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3395424" y="391489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3395424" y="436447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3395424" y="481405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3395424" y="526363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3395424" y="571321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3395424" y="616279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3395424" y="661237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3395424" y="706195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/>
          <p:nvPr/>
        </p:nvSpPr>
        <p:spPr>
          <a:xfrm>
            <a:off x="3395424" y="7511534"/>
            <a:ext cx="7839551" cy="2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"/>
          <p:cNvSpPr/>
          <p:nvPr/>
        </p:nvSpPr>
        <p:spPr>
          <a:xfrm>
            <a:off x="6319599" y="2445901"/>
            <a:ext cx="465582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Dataset Overview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6996476" y="6116829"/>
            <a:ext cx="71223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Discover the key details of the credit card fraud dataset used in this project.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Explore a dataset of approximately 1.3 million transactions recorded over a two-year period.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Learn about the dataset's source and its generation using the Sparkov Data Generation tool.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080E26"/>
          </a:solidFill>
          <a:ln w="1355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2152650" y="3316248"/>
            <a:ext cx="4347329" cy="67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79"/>
              <a:buFont typeface="Calibri"/>
              <a:buNone/>
            </a:pPr>
            <a:endParaRPr sz="42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2152650" y="4321493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2152650" y="4913709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2152650" y="5505926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2152650" y="6098143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2152650" y="6690360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2152650" y="7282577"/>
            <a:ext cx="10324981" cy="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2"/>
              <a:buFont typeface="Calibri"/>
              <a:buNone/>
            </a:pPr>
            <a:endParaRPr sz="17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3229" y="1338263"/>
            <a:ext cx="10594402" cy="594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0" y="24058"/>
            <a:ext cx="14630400" cy="8233291"/>
          </a:xfrm>
          <a:prstGeom prst="rect">
            <a:avLst/>
          </a:prstGeom>
          <a:solidFill>
            <a:srgbClr val="080E26"/>
          </a:solidFill>
          <a:ln w="1212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692837" y="535186"/>
            <a:ext cx="3892510" cy="60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31"/>
              <a:buFont typeface="Fraunces"/>
              <a:buNone/>
            </a:pPr>
            <a:r>
              <a:rPr lang="en-US" sz="383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Column Details</a:t>
            </a:r>
            <a:endParaRPr sz="38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2692837" y="1532573"/>
            <a:ext cx="9244727" cy="6165533"/>
          </a:xfrm>
          <a:prstGeom prst="roundRect">
            <a:avLst>
              <a:gd name="adj" fmla="val 1421"/>
            </a:avLst>
          </a:prstGeom>
          <a:noFill/>
          <a:ln w="121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704981" y="1544717"/>
            <a:ext cx="9220438" cy="5581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3210997" y="1669018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trans_date_trans_time: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Date and time of the transaction.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3210997" y="2097167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2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cc_num: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Credit card number (potentially masked for privacy).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3210997" y="2525316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3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merchant: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Name or identifier of the merchant involved.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3210997" y="2953464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4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category: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Categorization of the transaction (e.g., retail, dining).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3210997" y="3381613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5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amt: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Transaction amount.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3210997" y="3809762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6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gender: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Gender of the cardholder.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3210997" y="4237911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7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city_pop: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Population of the city where the cardholder is located.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3210997" y="4666059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8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job: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Occupation or job of the cardholder.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3210997" y="5094208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9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dob: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Date of birth of the cardholder.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3210997" y="5522357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10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is_fraud: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Binary indicator (0 or 1) for fraudulent transactions.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3210997" y="5950506"/>
            <a:ext cx="7594044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11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first and last: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The first and last name of the cardholder, providing personal identification details.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3210997" y="6690122"/>
            <a:ext cx="759404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32"/>
              <a:buFont typeface="Calibri"/>
              <a:buAutoNum type="arabicPeriod" startAt="12"/>
            </a:pPr>
            <a:r>
              <a:rPr lang="en-US" sz="1532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street:</a:t>
            </a:r>
            <a:r>
              <a:rPr lang="en-US" sz="15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Street address of the cardholder, contributing to location specifics.</a:t>
            </a: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1201757" y="1669018"/>
            <a:ext cx="52911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2"/>
              <a:buFont typeface="Calibri"/>
              <a:buNone/>
            </a:pP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2704981" y="7125891"/>
            <a:ext cx="9220438" cy="56007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2899648" y="7250192"/>
            <a:ext cx="7905393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2"/>
              <a:buFont typeface="Calibri"/>
              <a:buNone/>
            </a:pP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11201757" y="7250192"/>
            <a:ext cx="529114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2"/>
              <a:buFont typeface="Calibri"/>
              <a:buNone/>
            </a:pPr>
            <a:endParaRPr sz="15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/>
          </a:solidFill>
          <a:ln w="1225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2631996" y="542211"/>
            <a:ext cx="3535680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5"/>
              <a:buFont typeface="Fraunces"/>
              <a:buNone/>
            </a:pPr>
            <a:r>
              <a:rPr lang="en-US" sz="3105" b="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Dataset Summary</a:t>
            </a:r>
            <a:endParaRPr sz="310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2631996" y="1256943"/>
            <a:ext cx="9366290" cy="5894070"/>
          </a:xfrm>
          <a:prstGeom prst="roundRect">
            <a:avLst>
              <a:gd name="adj" fmla="val 1505"/>
            </a:avLst>
          </a:prstGeom>
          <a:noFill/>
          <a:ln w="12250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644259" y="1269206"/>
            <a:ext cx="9341763" cy="58695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2841546" y="1395055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Dataset Summary: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2841546" y="1828681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Rows: 1,296,675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2841546" y="2262307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Columns: 28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2841546" y="2695932"/>
            <a:ext cx="2366129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Time Range: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2841546" y="3183850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Start Date: 2019/01/01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2841546" y="3617476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End Date: 2020/06/21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2841546" y="4051102"/>
            <a:ext cx="2933700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Gender Distribution: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2841546" y="4539020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Females: 709,863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2841546" y="4972645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Males: 586,812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2841546" y="5406271"/>
            <a:ext cx="3253740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Merchant Information: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2841546" y="5894189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Number of Merchants: 693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2841546" y="6327815"/>
            <a:ext cx="3582353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Transaction Categories : 14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6825853" y="1395055"/>
            <a:ext cx="3970020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Transaction Amount Range: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6825853" y="1882973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Minimum: $1.0 USD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6825853" y="2316599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Maximum: $28,948.9 USD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6825853" y="2750225"/>
            <a:ext cx="2366129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City Details: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6825853" y="3238143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Number of Cities: 894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6825853" y="3671768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Number of States: 21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6825853" y="4105394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Population Range:</a:t>
            </a: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23 to 2,906,700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6825853" y="4539020"/>
            <a:ext cx="2366129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Age Constraint: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825853" y="5026938"/>
            <a:ext cx="4963001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None/>
            </a:pP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Minimum Age: 18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825853" y="5460563"/>
            <a:ext cx="2366129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9"/>
              <a:buFont typeface="Fraunces"/>
              <a:buNone/>
            </a:pPr>
            <a:r>
              <a:rPr lang="en-US" sz="232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Target Variable:</a:t>
            </a:r>
            <a:endParaRPr sz="23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141250" y="5948482"/>
            <a:ext cx="4647605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Char char="•"/>
            </a:pPr>
            <a:r>
              <a:rPr lang="en-US" sz="1553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Fraudulent Transactions (is_fraud = 1):</a:t>
            </a: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7,506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141250" y="6382107"/>
            <a:ext cx="4647605" cy="63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553"/>
              <a:buFont typeface="Epilogue"/>
              <a:buChar char="•"/>
            </a:pPr>
            <a:r>
              <a:rPr lang="en-US" sz="1553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Non-Fraudulent Transactions (is_fraud = 0):</a:t>
            </a:r>
            <a:r>
              <a:rPr lang="en-US" sz="1553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1,289,169</a:t>
            </a: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631996" y="7372826"/>
            <a:ext cx="9366290" cy="31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Calibri"/>
              <a:buNone/>
            </a:pPr>
            <a:endParaRPr sz="155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Exploratory Data Analysis (EDA)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Gain insights from the visual exploration of the credit card fraud dataset.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Identify patterns, anomalies, and correlations using various charts and graphs.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lang="en-US" sz="17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Examine temporal trends in transaction data to detect potential fraudulent activities.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2037993" y="708422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Fraunces"/>
              <a:buNone/>
            </a:pPr>
            <a:r>
              <a:rPr lang="en-US" sz="4374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EDA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2037993" y="1736050"/>
            <a:ext cx="10554414" cy="5785128"/>
          </a:xfrm>
          <a:prstGeom prst="roundRect">
            <a:avLst>
              <a:gd name="adj" fmla="val 1728"/>
            </a:avLst>
          </a:prstGeom>
          <a:noFill/>
          <a:ln w="13800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4094" y="1890713"/>
            <a:ext cx="4838938" cy="3712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2274094" y="5736908"/>
            <a:ext cx="539734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3396" y="1890713"/>
            <a:ext cx="3752612" cy="389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/>
          <p:nvPr/>
        </p:nvSpPr>
        <p:spPr>
          <a:xfrm>
            <a:off x="2051804" y="6243919"/>
            <a:ext cx="10526792" cy="12880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Gender is not very indicative of a fraudulent transaction.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2274094" y="6374011"/>
            <a:ext cx="539734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8123396" y="6374011"/>
            <a:ext cx="4233029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2051804" y="6870263"/>
            <a:ext cx="10526792" cy="63710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2274094" y="7011114"/>
            <a:ext cx="5397341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8123396" y="7011114"/>
            <a:ext cx="4233029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410" y="2783762"/>
            <a:ext cx="5847104" cy="358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/>
          <p:nvPr/>
        </p:nvSpPr>
        <p:spPr>
          <a:xfrm>
            <a:off x="2273975" y="4633317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1079" y="2754886"/>
            <a:ext cx="5607281" cy="361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/>
          <p:nvPr/>
        </p:nvSpPr>
        <p:spPr>
          <a:xfrm>
            <a:off x="413656" y="6620388"/>
            <a:ext cx="5489377" cy="128200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tends to happen more often in 'Shopping_net', 'Grocery_pos', and 'misc_net’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'home' and 'kids_pets' among others tend to see more normal transactions than fraudulent 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2273975" y="5883593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7541181" y="5883593"/>
            <a:ext cx="481524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536817" y="6748717"/>
            <a:ext cx="5349457" cy="112286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transactions tend to happen more often on Monday and Sunday while fraudulent ones tend to spread out more evenly throughout the week.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4630400" cy="229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0" y="-110539"/>
            <a:ext cx="14630400" cy="8340139"/>
          </a:xfrm>
          <a:prstGeom prst="rect">
            <a:avLst/>
          </a:prstGeom>
          <a:solidFill>
            <a:srgbClr val="080E26"/>
          </a:solidFill>
          <a:ln w="9625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451"/>
            <a:ext cx="4864418" cy="40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3621167" y="6600349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3621167" y="7023973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3621167" y="7447598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3621167" y="7871222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3621167" y="8294846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3621167" y="8718471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3621167" y="9142095"/>
            <a:ext cx="7388066" cy="2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096065" y="-48280"/>
            <a:ext cx="9580664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Strong Correlations: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merch_lat and lat (0.993):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 very strong positive correlation indicates that as the latitude of the merchant's location increases, the latitude of the cardholder's location also increases. However, this is likely unrelated to fraud.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merch_long and long (0.999):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An extremely strong positive correlation suggests that the longitude of the merchant's location is almost perfectly aligned with the longitude of the cardholder's location. Again, this seems unrelated to fraud.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Weak Correlations: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city_pop and age (-0.091):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 weak negative correlation implies that as the population of the city increases, the age of the cardholder slightly decreases. This correlation is not strong enough to draw a direct relationship to fraud.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0" y="4134386"/>
            <a:ext cx="14543314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2.  merch_lat and age (0.047):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 very weak positive correlation suggests a minimal relationship between the latitude of the merchant's location and the age of the cardholder.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3.  lat and age (0.048):</a:t>
            </a: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Another very weak positive correlation, indicating a slight connection between the latitude of the cardholder's location and their 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3.No Significant Correlations:</a:t>
            </a: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amt, unix_time, merch_long, and other variables:</a:t>
            </a:r>
            <a:r>
              <a:rPr lang="en-US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These variables have correlations close to zero, suggesting no significant linear relationships with other variables. Thus, they may not strongly influence fraud detection.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endParaRPr sz="24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-127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None of the analyzed correlations show a strong direct relationship with fraud.</a:t>
            </a:r>
            <a:endParaRPr/>
          </a:p>
          <a:p>
            <a:pPr marL="914400" marR="0" lvl="2" indent="-127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Correlation alone doesn't establish causation or direct impact on fraud. Other factors and non-linear relationships 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may be at play.</a:t>
            </a:r>
            <a:endParaRPr/>
          </a:p>
          <a:p>
            <a:pPr marL="914400" marR="0" lvl="2" indent="-127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Consider more advanced techniques such as feature importance from machine learning models for a comprehensive analysis.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2341</Words>
  <Application>Microsoft Office PowerPoint</Application>
  <PresentationFormat>Custom</PresentationFormat>
  <Paragraphs>365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Epilogue</vt:lpstr>
      <vt:lpstr>Calibri</vt:lpstr>
      <vt:lpstr>Arial</vt:lpstr>
      <vt:lpstr>Helvetica Neue</vt:lpstr>
      <vt:lpstr>Fraunces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Ramanan Ramesh</cp:lastModifiedBy>
  <cp:revision>1</cp:revision>
  <dcterms:created xsi:type="dcterms:W3CDTF">2023-12-23T11:51:06Z</dcterms:created>
  <dcterms:modified xsi:type="dcterms:W3CDTF">2024-07-23T17:47:07Z</dcterms:modified>
</cp:coreProperties>
</file>